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7" r:id="rId5"/>
    <p:sldId id="283" r:id="rId6"/>
    <p:sldId id="291" r:id="rId7"/>
    <p:sldId id="286" r:id="rId8"/>
    <p:sldId id="292" r:id="rId9"/>
    <p:sldId id="295" r:id="rId10"/>
    <p:sldId id="294" r:id="rId11"/>
    <p:sldId id="296" r:id="rId12"/>
    <p:sldId id="281" r:id="rId13"/>
    <p:sldId id="262" r:id="rId14"/>
    <p:sldId id="297" r:id="rId15"/>
    <p:sldId id="298" r:id="rId16"/>
    <p:sldId id="299" r:id="rId17"/>
    <p:sldId id="272" r:id="rId18"/>
    <p:sldId id="300" r:id="rId19"/>
    <p:sldId id="277" r:id="rId20"/>
    <p:sldId id="301" r:id="rId21"/>
  </p:sldIdLst>
  <p:sldSz cx="18288000" cy="10287000"/>
  <p:notesSz cx="6858000" cy="9144000"/>
  <p:embeddedFontLst>
    <p:embeddedFont>
      <p:font typeface="Agrandir Narrow Bol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Medium" panose="020B0604020202020204" charset="0"/>
      <p:regular r:id="rId25"/>
    </p:embeddedFont>
    <p:embeddedFont>
      <p:font typeface="Open Sauce Semi-Bold" panose="020B0604020202020204" charset="0"/>
      <p:regular r:id="rId26"/>
    </p:embeddedFont>
    <p:embeddedFont>
      <p:font typeface="Days" panose="020005050500000200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uce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9" autoAdjust="0"/>
    <p:restoredTop sz="94622" autoAdjust="0"/>
  </p:normalViewPr>
  <p:slideViewPr>
    <p:cSldViewPr>
      <p:cViewPr varScale="1">
        <p:scale>
          <a:sx n="72" d="100"/>
          <a:sy n="72" d="100"/>
        </p:scale>
        <p:origin x="9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Hospitalizations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4"/>
                <c:pt idx="0">
                  <c:v>Free Weight Injuries</c:v>
                </c:pt>
                <c:pt idx="1">
                  <c:v>Trips/Falls</c:v>
                </c:pt>
                <c:pt idx="2">
                  <c:v>Hospitalizations (Free Weights)</c:v>
                </c:pt>
                <c:pt idx="3">
                  <c:v>Hospitalizations (Other)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0.84399999999999997</c:v>
                </c:pt>
                <c:pt idx="1">
                  <c:v>0.60599999999999998</c:v>
                </c:pt>
                <c:pt idx="2">
                  <c:v>0.35699999999999998</c:v>
                </c:pt>
                <c:pt idx="3">
                  <c:v>0.64300000000000002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63008"/>
        <c:axId val="19159872"/>
      </c:barChart>
      <c:catAx>
        <c:axId val="1916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9872"/>
        <c:crosses val="autoZero"/>
        <c:auto val="1"/>
        <c:lblAlgn val="ctr"/>
        <c:lblOffset val="100"/>
        <c:noMultiLvlLbl val="0"/>
      </c:catAx>
      <c:valAx>
        <c:axId val="1915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63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F2132-F4A3-4CE7-83F5-77CEA00CAC00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3265C-C821-4E56-87A5-7A08DBD9B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58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pmc.ncbi.nlm.nih.gov/articles/PMC5005555/#:~:text=Injuries%20due%20to%20overexertion/strenuous,class%20(10%25%20each)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hinkpalm.com/blogs/human-pose-estimation-a-game-changer-in-healthcare-medical-rehabilitation/" TargetMode="External"/><Relationship Id="rId4" Type="http://schemas.openxmlformats.org/officeDocument/2006/relationships/hyperlink" Target="https://opensistemas.com/en/yolov8-pose-transforming-pose-estimatio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56432" y="5643903"/>
            <a:ext cx="1480082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400" b="1" spc="-300" dirty="0">
                <a:solidFill>
                  <a:srgbClr val="FFFFFF"/>
                </a:solidFill>
                <a:ea typeface="Open Sauce Medium"/>
                <a:cs typeface="Open Sauce Medium"/>
                <a:sym typeface="Open Sauce Medium"/>
              </a:rPr>
              <a:t>Gym Exercise Tracking &amp; Analysis System</a:t>
            </a:r>
            <a:endParaRPr lang="en-US" sz="5400" b="1" spc="-300" dirty="0">
              <a:solidFill>
                <a:srgbClr val="FFFFFF"/>
              </a:solidFill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b="1" spc="209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Part 2: Presentation Task</a:t>
            </a:r>
            <a:endParaRPr lang="en-US" sz="2789" b="1" spc="209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6432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Done By: Mohamed </a:t>
            </a:r>
            <a:r>
              <a:rPr lang="en-US" sz="2137" b="1" spc="181" dirty="0" err="1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Hamdy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Ghaly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1963400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SEE (Sports Education 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Enhancer)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7975544"/>
            <a:ext cx="796756" cy="7967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429280"/>
            <a:ext cx="10058080" cy="21825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2D vs. 3D Pose 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760838"/>
              </p:ext>
            </p:extLst>
          </p:nvPr>
        </p:nvGraphicFramePr>
        <p:xfrm>
          <a:off x="2895600" y="3314700"/>
          <a:ext cx="12115800" cy="6431280"/>
        </p:xfrm>
        <a:graphic>
          <a:graphicData uri="http://schemas.openxmlformats.org/drawingml/2006/table">
            <a:tbl>
              <a:tblPr/>
              <a:tblGrid>
                <a:gridCol w="4038600"/>
                <a:gridCol w="4038600"/>
                <a:gridCol w="40386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Criteria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2D Pose Estimation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3D Pose Estimation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Accuracy Needs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Suitable for basic tracking and form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Better for detailed biomechanical analysis and precise joint angles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Hardware Constraints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Works well with single cameras, lower computational power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Requires multiple cameras or depth sensors and higher computational resources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Use Case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Ideal for single-user at home setups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Suitable for multi-user gym environments with more complex setups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Latency &amp; Real-Time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Faster processing, better for real-time feedback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Higher latency due to complexity, may affect real-time 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Curved Connector 8"/>
          <p:cNvCxnSpPr>
            <a:endCxn id="7" idx="0"/>
          </p:cNvCxnSpPr>
          <p:nvPr/>
        </p:nvCxnSpPr>
        <p:spPr>
          <a:xfrm>
            <a:off x="6934200" y="2514097"/>
            <a:ext cx="2019300" cy="800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>
            <a:off x="10807749" y="2513552"/>
            <a:ext cx="2019300" cy="8006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76984" y="2007218"/>
            <a:ext cx="236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Single user at home</a:t>
            </a:r>
          </a:p>
          <a:p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329695" y="2007218"/>
            <a:ext cx="2362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800" b="1" dirty="0"/>
              <a:t>Multi-user gym setting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8574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73062"/>
            <a:ext cx="10058080" cy="10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 and Annotation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731634"/>
              </p:ext>
            </p:extLst>
          </p:nvPr>
        </p:nvGraphicFramePr>
        <p:xfrm>
          <a:off x="2438400" y="2095500"/>
          <a:ext cx="13106400" cy="7528560"/>
        </p:xfrm>
        <a:graphic>
          <a:graphicData uri="http://schemas.openxmlformats.org/drawingml/2006/table">
            <a:tbl>
              <a:tblPr/>
              <a:tblGrid>
                <a:gridCol w="6553200"/>
                <a:gridCol w="6553200"/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Aspect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Details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Data Collection</a:t>
                      </a:r>
                      <a:endParaRPr lang="en-US" sz="2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Record </a:t>
                      </a:r>
                      <a:r>
                        <a:rPr lang="en-US" sz="2800" dirty="0"/>
                        <a:t>videos of users performing squats and bicep curls using smartphones or gym cameras. </a:t>
                      </a:r>
                      <a:endParaRPr lang="en-US" sz="2800" dirty="0" smtClean="0"/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Collect </a:t>
                      </a:r>
                      <a:r>
                        <a:rPr lang="en-US" sz="2800" dirty="0"/>
                        <a:t>data in varied environments: home setups and multi-user </a:t>
                      </a:r>
                      <a:r>
                        <a:rPr lang="en-US" sz="2800" dirty="0" smtClean="0"/>
                        <a:t>gyms.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Capture </a:t>
                      </a:r>
                      <a:r>
                        <a:rPr lang="en-US" sz="2800" dirty="0"/>
                        <a:t>diverse body types, clothing, lighting, and backgrounds for better generalization.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Annotations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Joint </a:t>
                      </a:r>
                      <a:r>
                        <a:rPr lang="en-US" sz="2800" dirty="0"/>
                        <a:t>positions (</a:t>
                      </a:r>
                      <a:r>
                        <a:rPr lang="en-US" sz="2800" dirty="0" err="1"/>
                        <a:t>keypoints</a:t>
                      </a:r>
                      <a:r>
                        <a:rPr lang="en-US" sz="2800" dirty="0"/>
                        <a:t>) for major body parts (e.g., elbows, knees, hips</a:t>
                      </a:r>
                      <a:r>
                        <a:rPr lang="en-US" sz="2800" dirty="0" smtClean="0"/>
                        <a:t>).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Joint </a:t>
                      </a:r>
                      <a:r>
                        <a:rPr lang="en-US" sz="2800" dirty="0"/>
                        <a:t>angles calculated from </a:t>
                      </a:r>
                      <a:r>
                        <a:rPr lang="en-US" sz="2800" dirty="0" err="1"/>
                        <a:t>keypoints</a:t>
                      </a:r>
                      <a:r>
                        <a:rPr lang="en-US" sz="2800" dirty="0"/>
                        <a:t> for biomechanical </a:t>
                      </a:r>
                      <a:r>
                        <a:rPr lang="en-US" sz="2800" dirty="0" smtClean="0"/>
                        <a:t>analysis.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Load </a:t>
                      </a:r>
                      <a:r>
                        <a:rPr lang="en-US" sz="2800" dirty="0"/>
                        <a:t>distribution metrics estimated from posture and </a:t>
                      </a:r>
                      <a:r>
                        <a:rPr lang="en-US" sz="2800" dirty="0" smtClean="0"/>
                        <a:t>angles.</a:t>
                      </a:r>
                    </a:p>
                    <a:p>
                      <a:pPr marL="457200" indent="-457200">
                        <a:buFontTx/>
                        <a:buChar char="-"/>
                      </a:pPr>
                      <a:r>
                        <a:rPr lang="en-US" sz="2800" dirty="0" smtClean="0"/>
                        <a:t>Labels </a:t>
                      </a:r>
                      <a:r>
                        <a:rPr lang="en-US" sz="2800" dirty="0"/>
                        <a:t>for correct vs. incorrect form and injury-risk postures.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3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30800E1-4D56-177A-1D02-1AE5553D3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="" xmlns:a16="http://schemas.microsoft.com/office/drawing/2014/main" id="{D70C361D-4B4C-CDA8-287D-9C391A7601F7}"/>
              </a:ext>
            </a:extLst>
          </p:cNvPr>
          <p:cNvSpPr/>
          <p:nvPr/>
        </p:nvSpPr>
        <p:spPr>
          <a:xfrm rot="5015114">
            <a:off x="8359952" y="-1288011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0" y="0"/>
                </a:lnTo>
                <a:lnTo>
                  <a:pt x="17280730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="" xmlns:a16="http://schemas.microsoft.com/office/drawing/2014/main" id="{B0A8AEFC-E289-29A3-02D4-A225777BC8D0}"/>
              </a:ext>
            </a:extLst>
          </p:cNvPr>
          <p:cNvGrpSpPr/>
          <p:nvPr/>
        </p:nvGrpSpPr>
        <p:grpSpPr>
          <a:xfrm>
            <a:off x="1477629" y="1529960"/>
            <a:ext cx="15433919" cy="7619050"/>
            <a:chOff x="0" y="0"/>
            <a:chExt cx="4064900" cy="2006663"/>
          </a:xfrm>
        </p:grpSpPr>
        <p:sp>
          <p:nvSpPr>
            <p:cNvPr id="4" name="Freeform 4">
              <a:extLst>
                <a:ext uri="{FF2B5EF4-FFF2-40B4-BE49-F238E27FC236}">
                  <a16:creationId xmlns="" xmlns:a16="http://schemas.microsoft.com/office/drawing/2014/main" id="{D8801BA4-D27E-7A4D-A7BB-8FE93E8AA721}"/>
                </a:ext>
              </a:extLst>
            </p:cNvPr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>
              <a:extLst>
                <a:ext uri="{FF2B5EF4-FFF2-40B4-BE49-F238E27FC236}">
                  <a16:creationId xmlns="" xmlns:a16="http://schemas.microsoft.com/office/drawing/2014/main" id="{120EFBB0-E876-0513-6D2A-0B3C9D0D40EF}"/>
                </a:ext>
              </a:extLst>
            </p:cNvPr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8" name="AutoShape 8">
            <a:extLst>
              <a:ext uri="{FF2B5EF4-FFF2-40B4-BE49-F238E27FC236}">
                <a16:creationId xmlns="" xmlns:a16="http://schemas.microsoft.com/office/drawing/2014/main" id="{0B2B3FDA-20CE-9F0B-8554-8EA6805B970B}"/>
              </a:ext>
            </a:extLst>
          </p:cNvPr>
          <p:cNvSpPr/>
          <p:nvPr/>
        </p:nvSpPr>
        <p:spPr>
          <a:xfrm flipH="1" flipV="1">
            <a:off x="7239000" y="2165614"/>
            <a:ext cx="42678" cy="6553703"/>
          </a:xfrm>
          <a:prstGeom prst="line">
            <a:avLst/>
          </a:prstGeom>
          <a:ln w="38100" cap="flat">
            <a:solidFill>
              <a:srgbClr val="19225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>
            <a:extLst>
              <a:ext uri="{FF2B5EF4-FFF2-40B4-BE49-F238E27FC236}">
                <a16:creationId xmlns="" xmlns:a16="http://schemas.microsoft.com/office/drawing/2014/main" id="{17871671-EEA4-8770-BEB2-F4B1E66525FB}"/>
              </a:ext>
            </a:extLst>
          </p:cNvPr>
          <p:cNvGrpSpPr>
            <a:grpSpLocks noChangeAspect="1"/>
          </p:cNvGrpSpPr>
          <p:nvPr/>
        </p:nvGrpSpPr>
        <p:grpSpPr>
          <a:xfrm>
            <a:off x="7054041" y="2176567"/>
            <a:ext cx="369918" cy="369918"/>
            <a:chOff x="6705600" y="1371600"/>
            <a:chExt cx="10972800" cy="10972800"/>
          </a:xfrm>
        </p:grpSpPr>
        <p:sp>
          <p:nvSpPr>
            <p:cNvPr id="10" name="Freeform 10">
              <a:extLst>
                <a:ext uri="{FF2B5EF4-FFF2-40B4-BE49-F238E27FC236}">
                  <a16:creationId xmlns="" xmlns:a16="http://schemas.microsoft.com/office/drawing/2014/main" id="{E9B21884-D85B-64AB-7569-3F59F03EB52E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="" xmlns:a16="http://schemas.microsoft.com/office/drawing/2014/main" id="{A29C63D8-8795-E739-5447-3F41BB641E70}"/>
              </a:ext>
            </a:extLst>
          </p:cNvPr>
          <p:cNvGrpSpPr>
            <a:grpSpLocks noChangeAspect="1"/>
          </p:cNvGrpSpPr>
          <p:nvPr/>
        </p:nvGrpSpPr>
        <p:grpSpPr>
          <a:xfrm>
            <a:off x="7037621" y="3607812"/>
            <a:ext cx="369918" cy="369918"/>
            <a:chOff x="6705600" y="1371600"/>
            <a:chExt cx="10972800" cy="10972800"/>
          </a:xfrm>
        </p:grpSpPr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9A50DEAE-D559-B06D-0CC5-40919F352ED5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="" xmlns:a16="http://schemas.microsoft.com/office/drawing/2014/main" id="{8E7785D1-DA01-86AC-A58E-338F76297718}"/>
              </a:ext>
            </a:extLst>
          </p:cNvPr>
          <p:cNvSpPr txBox="1"/>
          <p:nvPr/>
        </p:nvSpPr>
        <p:spPr>
          <a:xfrm>
            <a:off x="7617388" y="2165614"/>
            <a:ext cx="7328861" cy="43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Pre-trained Model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="" xmlns:a16="http://schemas.microsoft.com/office/drawing/2014/main" id="{A8B5E108-E9B3-8599-B0E8-CFA0CA9A1E51}"/>
              </a:ext>
            </a:extLst>
          </p:cNvPr>
          <p:cNvSpPr txBox="1"/>
          <p:nvPr/>
        </p:nvSpPr>
        <p:spPr>
          <a:xfrm>
            <a:off x="7617392" y="3605100"/>
            <a:ext cx="7328857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Fine-tuning on Exercise Dataset</a:t>
            </a:r>
            <a:endParaRPr lang="en-US" sz="33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="" xmlns:a16="http://schemas.microsoft.com/office/drawing/2014/main" id="{E12A4A01-097D-E6AE-E456-4F904A054E6F}"/>
              </a:ext>
            </a:extLst>
          </p:cNvPr>
          <p:cNvGrpSpPr>
            <a:grpSpLocks noChangeAspect="1"/>
          </p:cNvGrpSpPr>
          <p:nvPr/>
        </p:nvGrpSpPr>
        <p:grpSpPr>
          <a:xfrm>
            <a:off x="7053745" y="5192079"/>
            <a:ext cx="369918" cy="369918"/>
            <a:chOff x="6705600" y="1371600"/>
            <a:chExt cx="10972800" cy="10972800"/>
          </a:xfrm>
        </p:grpSpPr>
        <p:sp>
          <p:nvSpPr>
            <p:cNvPr id="18" name="Freeform 18">
              <a:extLst>
                <a:ext uri="{FF2B5EF4-FFF2-40B4-BE49-F238E27FC236}">
                  <a16:creationId xmlns="" xmlns:a16="http://schemas.microsoft.com/office/drawing/2014/main" id="{CCB5E071-657B-B5B4-63E6-EA58F037FB44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="" xmlns:a16="http://schemas.microsoft.com/office/drawing/2014/main" id="{C1C2FFD3-14D2-E611-7828-25FCECA7C38E}"/>
              </a:ext>
            </a:extLst>
          </p:cNvPr>
          <p:cNvSpPr txBox="1"/>
          <p:nvPr/>
        </p:nvSpPr>
        <p:spPr>
          <a:xfrm>
            <a:off x="7662936" y="5120290"/>
            <a:ext cx="8160410" cy="438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Data Augmentation (rotation, scaling, lighting, etc.)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="" xmlns:a16="http://schemas.microsoft.com/office/drawing/2014/main" id="{8F308F5A-7FBA-915D-B073-B63E4CA79268}"/>
              </a:ext>
            </a:extLst>
          </p:cNvPr>
          <p:cNvSpPr txBox="1"/>
          <p:nvPr/>
        </p:nvSpPr>
        <p:spPr>
          <a:xfrm>
            <a:off x="1841599" y="4294311"/>
            <a:ext cx="5437143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99"/>
              </a:lnSpc>
            </a:pPr>
            <a:r>
              <a:rPr lang="en-US" sz="4999" spc="159" dirty="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Training Process Slide</a:t>
            </a:r>
            <a:endParaRPr lang="en-US" sz="4999" spc="159" dirty="0">
              <a:solidFill>
                <a:srgbClr val="000000"/>
              </a:solidFill>
              <a:latin typeface="Days"/>
              <a:ea typeface="Days"/>
              <a:cs typeface="Days"/>
              <a:sym typeface="Day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E4D4982-B8DB-1456-B04C-28B3AB1F899E}"/>
              </a:ext>
            </a:extLst>
          </p:cNvPr>
          <p:cNvSpPr txBox="1"/>
          <p:nvPr/>
        </p:nvSpPr>
        <p:spPr>
          <a:xfrm>
            <a:off x="7570326" y="2601066"/>
            <a:ext cx="9482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 pre-trained models (e.g., </a:t>
            </a:r>
            <a:r>
              <a:rPr lang="en-US" sz="2800" dirty="0" err="1"/>
              <a:t>OpenPose</a:t>
            </a:r>
            <a:r>
              <a:rPr lang="en-US" sz="2800" dirty="0"/>
              <a:t>, </a:t>
            </a:r>
            <a:r>
              <a:rPr lang="en-US" sz="2800" dirty="0" err="1"/>
              <a:t>MoveNet</a:t>
            </a:r>
            <a:r>
              <a:rPr lang="en-US" sz="2800" dirty="0"/>
              <a:t>, or </a:t>
            </a:r>
            <a:r>
              <a:rPr lang="en-US" sz="2800" dirty="0" err="1"/>
              <a:t>HRNet</a:t>
            </a:r>
            <a:r>
              <a:rPr lang="en-US" sz="2800" dirty="0"/>
              <a:t>) as a base to leverage large-scale pose datasets.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71EE6D7-9AB5-3D5A-1F98-6F8B7BA3035E}"/>
              </a:ext>
            </a:extLst>
          </p:cNvPr>
          <p:cNvSpPr txBox="1"/>
          <p:nvPr/>
        </p:nvSpPr>
        <p:spPr>
          <a:xfrm>
            <a:off x="7549720" y="4015200"/>
            <a:ext cx="79841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Apply transfer learning to fine-tune the model on exercise-specific datasets (squats, bicep curls).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5013695-301E-767D-7816-A26530ACC885}"/>
              </a:ext>
            </a:extLst>
          </p:cNvPr>
          <p:cNvSpPr txBox="1"/>
          <p:nvPr/>
        </p:nvSpPr>
        <p:spPr>
          <a:xfrm>
            <a:off x="7588469" y="5604783"/>
            <a:ext cx="8160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Consider data augmentation (rotations, scaling, lighting variations) to simulate real-world scenarios.</a:t>
            </a:r>
            <a:endParaRPr lang="en-US" sz="2800" dirty="0"/>
          </a:p>
        </p:txBody>
      </p:sp>
      <p:grpSp>
        <p:nvGrpSpPr>
          <p:cNvPr id="6" name="Group 17">
            <a:extLst>
              <a:ext uri="{FF2B5EF4-FFF2-40B4-BE49-F238E27FC236}">
                <a16:creationId xmlns="" xmlns:a16="http://schemas.microsoft.com/office/drawing/2014/main" id="{0D6F47A5-400C-7B4A-C198-75ECED73EC62}"/>
              </a:ext>
            </a:extLst>
          </p:cNvPr>
          <p:cNvGrpSpPr>
            <a:grpSpLocks noChangeAspect="1"/>
          </p:cNvGrpSpPr>
          <p:nvPr/>
        </p:nvGrpSpPr>
        <p:grpSpPr>
          <a:xfrm>
            <a:off x="7093783" y="6960794"/>
            <a:ext cx="369918" cy="369918"/>
            <a:chOff x="6705600" y="1371600"/>
            <a:chExt cx="10972800" cy="10972800"/>
          </a:xfrm>
        </p:grpSpPr>
        <p:sp>
          <p:nvSpPr>
            <p:cNvPr id="7" name="Freeform 18">
              <a:extLst>
                <a:ext uri="{FF2B5EF4-FFF2-40B4-BE49-F238E27FC236}">
                  <a16:creationId xmlns="" xmlns:a16="http://schemas.microsoft.com/office/drawing/2014/main" id="{61FAFBCE-8A6C-E27A-C4F8-DCE9D071566D}"/>
                </a:ext>
              </a:extLst>
            </p:cNvPr>
            <p:cNvSpPr/>
            <p:nvPr/>
          </p:nvSpPr>
          <p:spPr>
            <a:xfrm>
              <a:off x="6696808" y="1100629"/>
              <a:ext cx="10990383" cy="11514742"/>
            </a:xfrm>
            <a:custGeom>
              <a:avLst/>
              <a:gdLst/>
              <a:ahLst/>
              <a:cxnLst/>
              <a:rect l="l" t="t" r="r" b="b"/>
              <a:pathLst>
                <a:path w="10990383" h="11514742">
                  <a:moveTo>
                    <a:pt x="8792" y="5757371"/>
                  </a:moveTo>
                  <a:cubicBezTo>
                    <a:pt x="0" y="7723318"/>
                    <a:pt x="1043775" y="9543701"/>
                    <a:pt x="2744885" y="10529222"/>
                  </a:cubicBezTo>
                  <a:cubicBezTo>
                    <a:pt x="4445995" y="11514742"/>
                    <a:pt x="6544390" y="11514742"/>
                    <a:pt x="8245500" y="10529222"/>
                  </a:cubicBezTo>
                  <a:cubicBezTo>
                    <a:pt x="9946609" y="9543701"/>
                    <a:pt x="10990384" y="7723318"/>
                    <a:pt x="10981592" y="5757371"/>
                  </a:cubicBezTo>
                  <a:cubicBezTo>
                    <a:pt x="10990384" y="3791424"/>
                    <a:pt x="9946609" y="1971041"/>
                    <a:pt x="8245500" y="985520"/>
                  </a:cubicBezTo>
                  <a:cubicBezTo>
                    <a:pt x="6544390" y="0"/>
                    <a:pt x="4445995" y="0"/>
                    <a:pt x="2744885" y="985520"/>
                  </a:cubicBezTo>
                  <a:cubicBezTo>
                    <a:pt x="1043775" y="1971041"/>
                    <a:pt x="0" y="3791424"/>
                    <a:pt x="8792" y="5757371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9">
            <a:extLst>
              <a:ext uri="{FF2B5EF4-FFF2-40B4-BE49-F238E27FC236}">
                <a16:creationId xmlns="" xmlns:a16="http://schemas.microsoft.com/office/drawing/2014/main" id="{81E012B4-19A5-A415-7D7A-62F2245AC518}"/>
              </a:ext>
            </a:extLst>
          </p:cNvPr>
          <p:cNvSpPr txBox="1"/>
          <p:nvPr/>
        </p:nvSpPr>
        <p:spPr>
          <a:xfrm>
            <a:off x="7694091" y="6994749"/>
            <a:ext cx="816041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0"/>
              </a:lnSpc>
            </a:pPr>
            <a:r>
              <a:rPr lang="en-US" sz="2800" b="1" dirty="0"/>
              <a:t>Model Evaluation &amp; Cross-validation</a:t>
            </a:r>
            <a:endParaRPr lang="en-US" sz="2800" b="1" spc="105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12935AD-813F-ED22-365A-682F6F1E1CF2}"/>
              </a:ext>
            </a:extLst>
          </p:cNvPr>
          <p:cNvSpPr txBox="1"/>
          <p:nvPr/>
        </p:nvSpPr>
        <p:spPr>
          <a:xfrm>
            <a:off x="7588469" y="7413902"/>
            <a:ext cx="8160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If needed, train custom models on collected domain-specific data for improved accuracy.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8141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015114">
            <a:off x="-7360535" y="-1325747"/>
            <a:ext cx="17280731" cy="10305599"/>
          </a:xfrm>
          <a:custGeom>
            <a:avLst/>
            <a:gdLst/>
            <a:ahLst/>
            <a:cxnLst/>
            <a:rect l="l" t="t" r="r" b="b"/>
            <a:pathLst>
              <a:path w="17280731" h="10305599">
                <a:moveTo>
                  <a:pt x="0" y="0"/>
                </a:moveTo>
                <a:lnTo>
                  <a:pt x="17280731" y="0"/>
                </a:lnTo>
                <a:lnTo>
                  <a:pt x="17280731" y="10305599"/>
                </a:lnTo>
                <a:lnTo>
                  <a:pt x="0" y="1030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6398" y="1333975"/>
            <a:ext cx="15433919" cy="7619050"/>
            <a:chOff x="0" y="0"/>
            <a:chExt cx="4064900" cy="20066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900" cy="2006663"/>
            </a:xfrm>
            <a:custGeom>
              <a:avLst/>
              <a:gdLst/>
              <a:ahLst/>
              <a:cxnLst/>
              <a:rect l="l" t="t" r="r" b="b"/>
              <a:pathLst>
                <a:path w="4064900" h="2006663">
                  <a:moveTo>
                    <a:pt x="0" y="0"/>
                  </a:moveTo>
                  <a:lnTo>
                    <a:pt x="4064900" y="0"/>
                  </a:lnTo>
                  <a:lnTo>
                    <a:pt x="4064900" y="2006663"/>
                  </a:lnTo>
                  <a:lnTo>
                    <a:pt x="0" y="2006663"/>
                  </a:lnTo>
                  <a:close/>
                </a:path>
              </a:pathLst>
            </a:custGeom>
            <a:solidFill>
              <a:srgbClr val="F5F5F5"/>
            </a:solidFill>
            <a:ln w="38100" cap="sq">
              <a:solidFill>
                <a:srgbClr val="202354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4900" cy="2035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34951" y="6522102"/>
            <a:ext cx="5038088" cy="1328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Include samples from varied environments (home gyms, commercial gyms, different lighting conditions).</a:t>
            </a:r>
            <a:endParaRPr lang="en-US" sz="2000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417346" y="4493536"/>
            <a:ext cx="898829" cy="937562"/>
            <a:chOff x="0" y="0"/>
            <a:chExt cx="1198439" cy="125008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Medium"/>
                  <a:ea typeface="Open Sauce Medium"/>
                  <a:cs typeface="Open Sauce Medium"/>
                  <a:sym typeface="Open Sauce Medium"/>
                </a:rPr>
                <a:t>01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534951" y="4509458"/>
            <a:ext cx="4525144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Collect diverse training data covering different body types, ages, and fitness levels.</a:t>
            </a:r>
            <a:endParaRPr lang="en-US" sz="2000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791591" y="4509458"/>
            <a:ext cx="5743809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Use cross-validation techniques to evaluate model performance across unseen user groups.</a:t>
            </a:r>
            <a:endParaRPr lang="en-US" sz="2000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922449" y="6523380"/>
            <a:ext cx="561295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Regularly update the model with new data and retrain to handle evolving use cases.</a:t>
            </a:r>
            <a:endParaRPr lang="en-US" sz="2000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9565018" y="4478643"/>
            <a:ext cx="898829" cy="937562"/>
            <a:chOff x="0" y="0"/>
            <a:chExt cx="1198439" cy="1250083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417346" y="6491288"/>
            <a:ext cx="898829" cy="937562"/>
            <a:chOff x="0" y="0"/>
            <a:chExt cx="1198439" cy="1250083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03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65018" y="6491288"/>
            <a:ext cx="898829" cy="937562"/>
            <a:chOff x="0" y="0"/>
            <a:chExt cx="1198439" cy="1250083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198439" cy="1250083"/>
              <a:chOff x="0" y="0"/>
              <a:chExt cx="354711" cy="369996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54711" cy="369996"/>
              </a:xfrm>
              <a:custGeom>
                <a:avLst/>
                <a:gdLst/>
                <a:ahLst/>
                <a:cxnLst/>
                <a:rect l="l" t="t" r="r" b="b"/>
                <a:pathLst>
                  <a:path w="354711" h="369996">
                    <a:moveTo>
                      <a:pt x="0" y="0"/>
                    </a:moveTo>
                    <a:lnTo>
                      <a:pt x="354711" y="0"/>
                    </a:lnTo>
                    <a:lnTo>
                      <a:pt x="354711" y="369996"/>
                    </a:lnTo>
                    <a:lnTo>
                      <a:pt x="0" y="36999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B34593">
                      <a:alpha val="100000"/>
                    </a:srgbClr>
                  </a:gs>
                  <a:gs pos="100000">
                    <a:srgbClr val="151F52">
                      <a:alpha val="100000"/>
                    </a:srgbClr>
                  </a:gs>
                </a:gsLst>
                <a:lin ang="540000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354711" cy="4080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0" y="82960"/>
              <a:ext cx="1198439" cy="998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9"/>
                </a:lnSpc>
                <a:spcBef>
                  <a:spcPct val="0"/>
                </a:spcBef>
              </a:pPr>
              <a:r>
                <a:rPr lang="en-US" sz="4549" b="1">
                  <a:solidFill>
                    <a:srgbClr val="FFFFFF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04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5738454" y="2246618"/>
            <a:ext cx="7089807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 dirty="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Ensuring Model Generalization</a:t>
            </a:r>
            <a:endParaRPr lang="en-US" sz="5499" spc="175" dirty="0">
              <a:solidFill>
                <a:srgbClr val="000000"/>
              </a:solidFill>
              <a:latin typeface="Days"/>
              <a:ea typeface="Days"/>
              <a:cs typeface="Days"/>
              <a:sym typeface="Day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Deployment Modes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Real-Time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Immediate </a:t>
            </a:r>
            <a:r>
              <a:rPr lang="en-US" sz="3200" dirty="0"/>
              <a:t>pose estimation &amp; feedback during exercise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Use case: Single </a:t>
            </a:r>
            <a:r>
              <a:rPr lang="en-US" sz="3200" dirty="0"/>
              <a:t>User at Home (smartphone/webcam) &amp; Gym multi-user (edge/cloud)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5409588"/>
            <a:ext cx="1264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Post-Processing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Analyze recorded sessions with detailed metrics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Use case</a:t>
            </a:r>
            <a:r>
              <a:rPr lang="en-US" sz="3200" dirty="0"/>
              <a:t>: Gym multi-user (offline analysis for coaching)</a:t>
            </a:r>
          </a:p>
        </p:txBody>
      </p:sp>
    </p:spTree>
    <p:extLst>
      <p:ext uri="{BB962C8B-B14F-4D97-AF65-F5344CB8AC3E}">
        <p14:creationId xmlns:p14="http://schemas.microsoft.com/office/powerpoint/2010/main" val="23648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Deployment Modes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Single User at Home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Runs on smartphone or laptop using webcam.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No internet needed, keeps data private.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4600" y="5409588"/>
            <a:ext cx="12649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Multi-User Gym</a:t>
            </a:r>
            <a:r>
              <a:rPr lang="en-US" sz="3200" dirty="0"/>
              <a:t>	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Cameras capture multiple users</a:t>
            </a:r>
            <a:r>
              <a:rPr lang="en-US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Edge devices or local servers run the model for quick </a:t>
            </a:r>
            <a:r>
              <a:rPr lang="en-US" sz="3200" dirty="0" smtClean="0"/>
              <a:t>results as well as Cloud </a:t>
            </a:r>
            <a:r>
              <a:rPr lang="en-US" sz="3200" dirty="0"/>
              <a:t>used for detailed analysis and data storage.)</a:t>
            </a:r>
          </a:p>
        </p:txBody>
      </p:sp>
    </p:spTree>
    <p:extLst>
      <p:ext uri="{BB962C8B-B14F-4D97-AF65-F5344CB8AC3E}">
        <p14:creationId xmlns:p14="http://schemas.microsoft.com/office/powerpoint/2010/main" val="11929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73062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Usage: Key Considerations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242262"/>
              </p:ext>
            </p:extLst>
          </p:nvPr>
        </p:nvGraphicFramePr>
        <p:xfrm>
          <a:off x="2590800" y="2552700"/>
          <a:ext cx="12877800" cy="5486400"/>
        </p:xfrm>
        <a:graphic>
          <a:graphicData uri="http://schemas.openxmlformats.org/drawingml/2006/table">
            <a:tbl>
              <a:tblPr/>
              <a:tblGrid>
                <a:gridCol w="4292600"/>
                <a:gridCol w="4292600"/>
                <a:gridCol w="4292600"/>
              </a:tblGrid>
              <a:tr h="899001">
                <a:tc>
                  <a:txBody>
                    <a:bodyPr/>
                    <a:lstStyle/>
                    <a:p>
                      <a:r>
                        <a:rPr lang="en-US" sz="2800" dirty="0"/>
                        <a:t>Factor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Single User at Home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Multi-User Gym 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Latency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Low latency needed for instant feedback (smartphone/computer limited resources)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Moderate latency acceptable; may use edge/cloud for processing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Accuracy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 accuracy for form correction, simplified background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High accuracy required; environment more complex with clutter &amp; lighting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800" b="1"/>
                        <a:t>User Feedback</a:t>
                      </a:r>
                      <a:endParaRPr lang="en-US" sz="28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Simple, intuitive UI (visual cues, alerts)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Detailed analytics dashboard for trainers and users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51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153400" y="2612047"/>
            <a:ext cx="8469640" cy="6189053"/>
            <a:chOff x="0" y="0"/>
            <a:chExt cx="1812195" cy="5412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154" y="3072119"/>
            <a:ext cx="7239660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2"/>
              </a:lnSpc>
            </a:pPr>
            <a:r>
              <a:rPr lang="en-US" sz="8374" b="1" spc="334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Insights into the challenges</a:t>
            </a:r>
            <a:endParaRPr lang="en-US" sz="8374" b="1" spc="334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14959" y="-143715"/>
            <a:ext cx="10058080" cy="1002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Challenges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Data Variability: Different body types, clothing, and lighting affect model accuracy.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Occlusion &amp; Multiple Users: Overlapping bodies in gym settings make tracking harder.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Real-Time Processing: Balancing speed and accuracy on limited hardware is tough.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3D Pose Complexity: 3D models need more data and compute power, limiting usability at home.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Injury Prediction Limits: Identifying all possible injury risks from video alone is challenging.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Privacy Concerns: Handling sensitive video data requires strong security and user trust.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79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435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4000" b="1" spc="209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References</a:t>
            </a:r>
            <a:endParaRPr lang="en-US" sz="4000" b="1" spc="209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1866900"/>
            <a:ext cx="15773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3"/>
              </a:rPr>
              <a:t>https://pmc.ncbi.nlm.nih.gov/articles/PMC5005555/#:~:text=Injuries%20due%20to%20overexertion/strenuous,class%20(10%25%20each</a:t>
            </a:r>
            <a:r>
              <a:rPr lang="en-US" sz="2400" dirty="0" smtClean="0">
                <a:solidFill>
                  <a:schemeClr val="bg1"/>
                </a:solidFill>
                <a:hlinkClick r:id="rId3"/>
              </a:rPr>
              <a:t>)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4"/>
              </a:rPr>
              <a:t>https://opensistemas.com/en/yolov8-pose-transforming-pose-estimation</a:t>
            </a:r>
            <a:r>
              <a:rPr lang="en-US" sz="2400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hlinkClick r:id="rId5"/>
              </a:rPr>
              <a:t>https://thinkpalm.com/blogs/human-pose-estimation-a-game-changer-in-healthcare-medical-rehabilitation</a:t>
            </a:r>
            <a:r>
              <a:rPr lang="en-US" sz="2400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0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Problem Overview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Proposed Solution 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666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Objective Introduction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970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Pipeline Discussion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ctr">
              <a:lnSpc>
                <a:spcPts val="2646"/>
              </a:lnSpc>
            </a:pP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3044" y="7666072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selection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880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26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88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917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2736" y="7666072"/>
            <a:ext cx="2097071" cy="636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Data Collection and Annotation</a:t>
            </a:r>
            <a:endParaRPr lang="en-US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2429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Training Process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562122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Model Usage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b="1" spc="2194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CONTENTS</a:t>
            </a:r>
          </a:p>
        </p:txBody>
      </p:sp>
      <p:sp>
        <p:nvSpPr>
          <p:cNvPr id="22" name="TextBox 16"/>
          <p:cNvSpPr txBox="1"/>
          <p:nvPr/>
        </p:nvSpPr>
        <p:spPr>
          <a:xfrm>
            <a:off x="8249585" y="8611892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b="1" spc="175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09</a:t>
            </a:r>
            <a:endParaRPr lang="en-US" sz="5499" b="1" spc="175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3" name="TextBox 19"/>
          <p:cNvSpPr txBox="1"/>
          <p:nvPr/>
        </p:nvSpPr>
        <p:spPr>
          <a:xfrm>
            <a:off x="8418057" y="9562224"/>
            <a:ext cx="2097071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smtClean="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Challenges </a:t>
            </a:r>
            <a:endParaRPr lang="en-US" sz="18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64160" y="1182238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556432" y="5643903"/>
            <a:ext cx="1480082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400" b="1" spc="-300" dirty="0" smtClean="0">
                <a:solidFill>
                  <a:srgbClr val="FFFFFF"/>
                </a:solidFill>
                <a:ea typeface="Open Sauce Medium"/>
                <a:cs typeface="Open Sauce Medium"/>
                <a:sym typeface="Open Sauce Medium"/>
              </a:rPr>
              <a:t>Gym Exercise Tracking &amp; Analysis System</a:t>
            </a:r>
            <a:endParaRPr lang="en-US" sz="5400" b="1" spc="-300" dirty="0">
              <a:solidFill>
                <a:srgbClr val="FFFFFF"/>
              </a:solidFill>
              <a:ea typeface="Open Sauce Medium"/>
              <a:cs typeface="Open Sauce Medium"/>
              <a:sym typeface="Open Sauce Medium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136054" y="1125088"/>
            <a:ext cx="5026746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en-US" sz="2789" b="1" spc="209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Part 2: Presentation Task</a:t>
            </a:r>
            <a:endParaRPr lang="en-US" sz="2789" b="1" spc="209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56432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51"/>
              </a:lnSpc>
            </a:pP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Done By: Mohamed </a:t>
            </a:r>
            <a:r>
              <a:rPr lang="en-US" sz="2137" b="1" spc="181" dirty="0" err="1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Hamdy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 Ghaly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11963400" y="8220034"/>
            <a:ext cx="5132793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51"/>
              </a:lnSpc>
            </a:pPr>
            <a:r>
              <a:rPr lang="en-US" sz="2137" b="1" spc="181" dirty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SEE (Sports Education </a:t>
            </a:r>
            <a:r>
              <a:rPr lang="en-US" sz="2137" b="1" spc="181" dirty="0" smtClean="0">
                <a:solidFill>
                  <a:srgbClr val="FFFFFF"/>
                </a:solidFill>
                <a:latin typeface="Agrandir Narrow Bold"/>
                <a:ea typeface="Agrandir Narrow Bold"/>
                <a:cs typeface="Agrandir Narrow Bold"/>
                <a:sym typeface="Agrandir Narrow Bold"/>
              </a:rPr>
              <a:t>Enhancer)</a:t>
            </a:r>
            <a:endParaRPr lang="en-US" sz="2137" b="1" spc="181" dirty="0">
              <a:solidFill>
                <a:srgbClr val="FFFFFF"/>
              </a:solidFill>
              <a:latin typeface="Agrandir Narrow Bold"/>
              <a:ea typeface="Agrandir Narrow Bold"/>
              <a:cs typeface="Agrandir Narrow Bold"/>
              <a:sym typeface="Agrandir Narrow Bol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7975544"/>
            <a:ext cx="796756" cy="79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923865">
            <a:off x="-2984685" y="1184351"/>
            <a:ext cx="15802157" cy="9423832"/>
          </a:xfrm>
          <a:custGeom>
            <a:avLst/>
            <a:gdLst/>
            <a:ahLst/>
            <a:cxnLst/>
            <a:rect l="l" t="t" r="r" b="b"/>
            <a:pathLst>
              <a:path w="15802157" h="9423832">
                <a:moveTo>
                  <a:pt x="0" y="0"/>
                </a:moveTo>
                <a:lnTo>
                  <a:pt x="15802157" y="0"/>
                </a:lnTo>
                <a:lnTo>
                  <a:pt x="15802157" y="9423832"/>
                </a:lnTo>
                <a:lnTo>
                  <a:pt x="0" y="94238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559239" y="894071"/>
            <a:ext cx="6899678" cy="769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b="1" spc="175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 Overview</a:t>
            </a:r>
            <a:endParaRPr lang="en-US" sz="5499" b="1" spc="175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559239" y="3270074"/>
            <a:ext cx="5870874" cy="4667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46"/>
              </a:lnSpc>
            </a:pPr>
            <a:r>
              <a:rPr lang="en-US" sz="3200" dirty="0" smtClean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According to the National Library of Medicine: Injuries </a:t>
            </a:r>
            <a:r>
              <a:rPr lang="en-US" sz="3200" dirty="0">
                <a:solidFill>
                  <a:srgbClr val="FFFFFF"/>
                </a:solidFill>
                <a:ea typeface="Open Sauce"/>
                <a:cs typeface="Open Sauce"/>
                <a:sym typeface="Open Sauce"/>
              </a:rPr>
              <a:t>during free weight activities account for the majority of exercise-related incidents, including 84.4% of crush injuries caused by falling or dropped weights. Overexertion and unnatural movements are also significant contributors, with about 8% of emergency room visits resulting in hospitalization, most commonly due to free weight accidents, trips, and falls in gym settings.</a:t>
            </a:r>
            <a:endParaRPr lang="en-US" sz="3200" dirty="0">
              <a:solidFill>
                <a:srgbClr val="FFFFFF"/>
              </a:solidFill>
              <a:ea typeface="Open Sauce"/>
              <a:cs typeface="Open Sauce"/>
              <a:sym typeface="Open Sauce"/>
            </a:endParaRPr>
          </a:p>
        </p:txBody>
      </p:sp>
      <p:graphicFrame>
        <p:nvGraphicFramePr>
          <p:cNvPr id="35" name="Chart 34"/>
          <p:cNvGraphicFramePr/>
          <p:nvPr>
            <p:extLst>
              <p:ext uri="{D42A27DB-BD31-4B8C-83A1-F6EECF244321}">
                <p14:modId xmlns:p14="http://schemas.microsoft.com/office/powerpoint/2010/main" val="2348810168"/>
              </p:ext>
            </p:extLst>
          </p:nvPr>
        </p:nvGraphicFramePr>
        <p:xfrm>
          <a:off x="155267" y="1852315"/>
          <a:ext cx="8534400" cy="612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364481" y="4692926"/>
            <a:ext cx="1954753" cy="195475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670362" y="4692926"/>
            <a:ext cx="1954753" cy="1954753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926295" y="4692926"/>
            <a:ext cx="1954753" cy="195475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191" y="2986426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4907405" y="759452"/>
            <a:ext cx="81937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dirty="0" smtClean="0"/>
              <a:t>Proposed Solution</a:t>
            </a:r>
            <a:endParaRPr lang="en-US" sz="66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257736" y="7111048"/>
            <a:ext cx="31695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Camera Input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: Capture user movements via webcam or smartphone</a:t>
            </a:r>
            <a:endParaRPr lang="en-US" sz="2800" dirty="0">
              <a:solidFill>
                <a:srgbClr val="000000"/>
              </a:solidFill>
              <a:ea typeface="Open Sauce"/>
              <a:cs typeface="Open Sauce"/>
              <a:sym typeface="Open Sauce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419400" y="7111532"/>
            <a:ext cx="2637258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Pose Estimation: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Detect joints and body angles using AI </a:t>
            </a:r>
            <a:r>
              <a:rPr lang="en-US" sz="2800" dirty="0" smtClean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models.</a:t>
            </a:r>
            <a:endParaRPr lang="en-US" sz="2800" dirty="0">
              <a:solidFill>
                <a:srgbClr val="000000"/>
              </a:solidFill>
              <a:ea typeface="Open Sauce"/>
              <a:cs typeface="Open Sauce"/>
              <a:sym typeface="Open Sauce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03598" y="7111532"/>
            <a:ext cx="275065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Load Distribution: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Estimate stress on arms, knees, hips, etc.</a:t>
            </a:r>
            <a:endParaRPr lang="en-US" sz="2800" dirty="0">
              <a:solidFill>
                <a:srgbClr val="000000"/>
              </a:solidFill>
              <a:ea typeface="Open Sauce"/>
              <a:cs typeface="Open Sauce"/>
              <a:sym typeface="Open Sauc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36" y="4963817"/>
            <a:ext cx="1269841" cy="12698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817" y="5098511"/>
            <a:ext cx="1269841" cy="126984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5822" y="4963817"/>
            <a:ext cx="1219048" cy="1219048"/>
          </a:xfrm>
          <a:prstGeom prst="rect">
            <a:avLst/>
          </a:prstGeom>
        </p:spPr>
      </p:pic>
      <p:grpSp>
        <p:nvGrpSpPr>
          <p:cNvPr id="28" name="Group 14"/>
          <p:cNvGrpSpPr/>
          <p:nvPr/>
        </p:nvGrpSpPr>
        <p:grpSpPr>
          <a:xfrm>
            <a:off x="9837196" y="4692926"/>
            <a:ext cx="1954753" cy="1954753"/>
            <a:chOff x="0" y="0"/>
            <a:chExt cx="812800" cy="812800"/>
          </a:xfrm>
        </p:grpSpPr>
        <p:sp>
          <p:nvSpPr>
            <p:cNvPr id="29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30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425" y="5010508"/>
            <a:ext cx="1139148" cy="1139148"/>
          </a:xfrm>
          <a:prstGeom prst="rect">
            <a:avLst/>
          </a:prstGeom>
        </p:spPr>
      </p:pic>
      <p:sp>
        <p:nvSpPr>
          <p:cNvPr id="32" name="TextBox 22"/>
          <p:cNvSpPr txBox="1"/>
          <p:nvPr/>
        </p:nvSpPr>
        <p:spPr>
          <a:xfrm>
            <a:off x="13101190" y="6983552"/>
            <a:ext cx="2750652" cy="15567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380"/>
              </a:lnSpc>
            </a:pPr>
            <a:r>
              <a:rPr lang="en-US" sz="2800" b="1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Injury Risk Assessment:</a:t>
            </a:r>
            <a:r>
              <a:rPr lang="en-US" sz="2800" dirty="0">
                <a:solidFill>
                  <a:srgbClr val="000000"/>
                </a:solidFill>
                <a:ea typeface="Open Sauce"/>
                <a:cs typeface="Open Sauce"/>
                <a:sym typeface="Open Sauce"/>
              </a:rPr>
              <a:t> Identify posture issues and risks during motion</a:t>
            </a:r>
            <a:endParaRPr lang="en-US" sz="2800" dirty="0">
              <a:solidFill>
                <a:srgbClr val="000000"/>
              </a:solidFill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Objective</a:t>
            </a:r>
          </a:p>
          <a:p>
            <a:r>
              <a:rPr lang="en-US" sz="3200" dirty="0" smtClean="0"/>
              <a:t>Designing </a:t>
            </a:r>
            <a:r>
              <a:rPr lang="en-US" sz="3200" dirty="0"/>
              <a:t>a system that uses computer vision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Track </a:t>
            </a:r>
            <a:r>
              <a:rPr lang="en-US" sz="3200" dirty="0"/>
              <a:t>user movement during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Analyze </a:t>
            </a:r>
            <a:r>
              <a:rPr lang="en-US" sz="3200" dirty="0"/>
              <a:t>posture, load distribution, and potential injury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Support </a:t>
            </a:r>
            <a:r>
              <a:rPr lang="en-US" sz="3200" dirty="0"/>
              <a:t>two environments: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Single </a:t>
            </a:r>
            <a:r>
              <a:rPr lang="en-US" sz="3200" dirty="0"/>
              <a:t>user at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Multi-user </a:t>
            </a:r>
            <a:r>
              <a:rPr lang="en-US" sz="3200" dirty="0"/>
              <a:t>gym setting</a:t>
            </a:r>
          </a:p>
          <a:p>
            <a:endParaRPr lang="en-US" sz="3200" dirty="0"/>
          </a:p>
          <a:p>
            <a:r>
              <a:rPr lang="en-US" sz="3200" b="1" dirty="0"/>
              <a:t>Selected </a:t>
            </a:r>
            <a:r>
              <a:rPr lang="en-US" sz="3200" b="1" dirty="0" smtClean="0"/>
              <a:t>Exercises</a:t>
            </a:r>
            <a:endParaRPr lang="en-US" sz="3200" dirty="0"/>
          </a:p>
          <a:p>
            <a:r>
              <a:rPr lang="en-US" sz="3200" dirty="0"/>
              <a:t>They cover distinct body regions:</a:t>
            </a:r>
          </a:p>
          <a:p>
            <a:r>
              <a:rPr lang="en-US" sz="3200" dirty="0"/>
              <a:t>• Squats → Lower body, core, spinal alignment</a:t>
            </a:r>
          </a:p>
          <a:p>
            <a:r>
              <a:rPr lang="en-US" sz="3200" dirty="0"/>
              <a:t>• Bicep curls → Upper body, elbow and wrist mechanics</a:t>
            </a:r>
          </a:p>
          <a:p>
            <a:endParaRPr lang="en-US" sz="3200" dirty="0"/>
          </a:p>
          <a:p>
            <a:r>
              <a:rPr lang="en-US" sz="3200" dirty="0"/>
              <a:t>They allow us to demonstrate system capabilities in terms of joint tracking, form correction, and load estimation.</a:t>
            </a:r>
          </a:p>
        </p:txBody>
      </p:sp>
      <p:sp>
        <p:nvSpPr>
          <p:cNvPr id="12" name="TextBox 19"/>
          <p:cNvSpPr txBox="1"/>
          <p:nvPr/>
        </p:nvSpPr>
        <p:spPr>
          <a:xfrm>
            <a:off x="3488587" y="284311"/>
            <a:ext cx="1167521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Intelligent Exercise Tracking and Analysis System</a:t>
            </a:r>
            <a:endParaRPr lang="en-US" sz="36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72185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3488587" y="284311"/>
            <a:ext cx="1167521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36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Intelligent Exercise Tracking and Analysis System</a:t>
            </a:r>
            <a:endParaRPr lang="en-US" sz="36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4600" y="2297549"/>
            <a:ext cx="1264920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Movement Quality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Detect </a:t>
            </a:r>
            <a:r>
              <a:rPr lang="en-US" sz="2800" dirty="0"/>
              <a:t>and evaluate joint angles and body posture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Identify </a:t>
            </a:r>
            <a:r>
              <a:rPr lang="en-US" sz="2800" dirty="0"/>
              <a:t>deviations from correct exercise form (e.g., knee alignment in squats, elbow angle in bicep curls)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Provide </a:t>
            </a:r>
            <a:r>
              <a:rPr lang="en-US" sz="2800" dirty="0"/>
              <a:t>corrective feedback to improve technique and efficiency</a:t>
            </a:r>
          </a:p>
          <a:p>
            <a:endParaRPr lang="en-US" sz="2800" dirty="0"/>
          </a:p>
          <a:p>
            <a:r>
              <a:rPr lang="en-US" sz="2800" b="1" dirty="0"/>
              <a:t>Load Distribution Metrics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Estimate </a:t>
            </a:r>
            <a:r>
              <a:rPr lang="en-US" sz="2800" dirty="0"/>
              <a:t>forces and stresses on key joints: knees, hips, arms, chest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Analyze </a:t>
            </a:r>
            <a:r>
              <a:rPr lang="en-US" sz="2800" dirty="0"/>
              <a:t>how weight and body mechanics affect joint loads during different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Adapt </a:t>
            </a:r>
            <a:r>
              <a:rPr lang="en-US" sz="2800" dirty="0"/>
              <a:t>estimates based on user posture and whether external weights are held</a:t>
            </a:r>
          </a:p>
          <a:p>
            <a:r>
              <a:rPr lang="en-US" sz="2800" b="1" dirty="0" smtClean="0"/>
              <a:t>Injury </a:t>
            </a:r>
            <a:r>
              <a:rPr lang="en-US" sz="2800" b="1" dirty="0"/>
              <a:t>Risk Assessment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Detect </a:t>
            </a:r>
            <a:r>
              <a:rPr lang="en-US" sz="2800" dirty="0"/>
              <a:t>risky postures that increase strain or risk of injury (e.g., excessive knee valgus, hyperextension)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Warn </a:t>
            </a:r>
            <a:r>
              <a:rPr lang="en-US" sz="2800" dirty="0"/>
              <a:t>users of improper form or overloading that could cause strain or </a:t>
            </a:r>
            <a:r>
              <a:rPr lang="en-US" sz="2800" dirty="0" smtClean="0"/>
              <a:t>injury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696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87967" y="1028700"/>
            <a:ext cx="324049" cy="402318"/>
          </a:xfrm>
          <a:custGeom>
            <a:avLst/>
            <a:gdLst/>
            <a:ahLst/>
            <a:cxnLst/>
            <a:rect l="l" t="t" r="r" b="b"/>
            <a:pathLst>
              <a:path w="324049" h="402318">
                <a:moveTo>
                  <a:pt x="0" y="0"/>
                </a:moveTo>
                <a:lnTo>
                  <a:pt x="324049" y="0"/>
                </a:lnTo>
                <a:lnTo>
                  <a:pt x="324049" y="402318"/>
                </a:lnTo>
                <a:lnTo>
                  <a:pt x="0" y="402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1637793" y="-386531"/>
            <a:ext cx="0" cy="11126024"/>
          </a:xfrm>
          <a:prstGeom prst="line">
            <a:avLst/>
          </a:prstGeom>
          <a:ln w="381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5" name="Group 15"/>
          <p:cNvGrpSpPr/>
          <p:nvPr/>
        </p:nvGrpSpPr>
        <p:grpSpPr>
          <a:xfrm>
            <a:off x="8153400" y="2612047"/>
            <a:ext cx="8469640" cy="6189053"/>
            <a:chOff x="0" y="0"/>
            <a:chExt cx="1812195" cy="5412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812195" cy="541288"/>
            </a:xfrm>
            <a:custGeom>
              <a:avLst/>
              <a:gdLst/>
              <a:ahLst/>
              <a:cxnLst/>
              <a:rect l="l" t="t" r="r" b="b"/>
              <a:pathLst>
                <a:path w="1812195" h="541288">
                  <a:moveTo>
                    <a:pt x="0" y="0"/>
                  </a:moveTo>
                  <a:lnTo>
                    <a:pt x="1812195" y="0"/>
                  </a:lnTo>
                  <a:lnTo>
                    <a:pt x="1812195" y="541288"/>
                  </a:lnTo>
                  <a:lnTo>
                    <a:pt x="0" y="541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5F5F5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812195" cy="569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186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886154" y="3072119"/>
            <a:ext cx="7239660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12"/>
              </a:lnSpc>
            </a:pPr>
            <a:r>
              <a:rPr lang="en-US" sz="8374" b="1" spc="334" dirty="0" smtClean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Pipeline Discussion</a:t>
            </a:r>
            <a:endParaRPr lang="en-US" sz="8374" b="1" spc="334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421079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108126" y="-65749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2D 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Pose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2468651"/>
            <a:ext cx="67056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2D Pose </a:t>
            </a:r>
            <a:r>
              <a:rPr lang="en-US" sz="3200" b="1" dirty="0" smtClean="0"/>
              <a:t>Estimation</a:t>
            </a:r>
          </a:p>
          <a:p>
            <a:endParaRPr lang="en-US" sz="3200" b="1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Detects </a:t>
            </a:r>
            <a:r>
              <a:rPr lang="en-US" sz="3200" dirty="0"/>
              <a:t>joint positions in a single image plane (x, y coordinates)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Lower </a:t>
            </a:r>
            <a:r>
              <a:rPr lang="en-US" sz="3200" dirty="0"/>
              <a:t>computational cost and easier to deploy on devices like smartphones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dirty="0" smtClean="0"/>
              <a:t>Sufficient </a:t>
            </a:r>
            <a:r>
              <a:rPr lang="en-US" sz="3200" dirty="0"/>
              <a:t>for many exercises with clear, frontal views (e.g., bicep curls)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3200" i="1" dirty="0" smtClean="0"/>
              <a:t>Limitation: Limited </a:t>
            </a:r>
            <a:r>
              <a:rPr lang="en-US" sz="3200" i="1" dirty="0"/>
              <a:t>depth information; may miss subtle 3D postural issues</a:t>
            </a:r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2076547"/>
            <a:ext cx="47625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687" t="-65773" r="-3408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54249" y="-1190072"/>
            <a:ext cx="14579503" cy="11918432"/>
            <a:chOff x="0" y="0"/>
            <a:chExt cx="3839869" cy="313901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39869" cy="3139011"/>
            </a:xfrm>
            <a:custGeom>
              <a:avLst/>
              <a:gdLst/>
              <a:ahLst/>
              <a:cxnLst/>
              <a:rect l="l" t="t" r="r" b="b"/>
              <a:pathLst>
                <a:path w="3839869" h="3139011">
                  <a:moveTo>
                    <a:pt x="0" y="0"/>
                  </a:moveTo>
                  <a:lnTo>
                    <a:pt x="3839869" y="0"/>
                  </a:lnTo>
                  <a:lnTo>
                    <a:pt x="3839869" y="3139011"/>
                  </a:lnTo>
                  <a:lnTo>
                    <a:pt x="0" y="3139011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3839869" cy="3167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H="1">
            <a:off x="1854248" y="1718121"/>
            <a:ext cx="14579503" cy="21934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09800" y="2315587"/>
            <a:ext cx="6705600" cy="797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3D Pose </a:t>
            </a:r>
            <a:r>
              <a:rPr lang="en-US" sz="3200" b="1" dirty="0" smtClean="0"/>
              <a:t>Estimation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Captures joint positions in three dimensions (x, y, z coordinates)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Provides richer spatial understanding of movements and angles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Better for complex exercises involving depth (e.g., squats, deadlifts</a:t>
            </a:r>
            <a:r>
              <a:rPr lang="en-US" sz="32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smtClean="0"/>
              <a:t>Limitation: Higher </a:t>
            </a:r>
            <a:r>
              <a:rPr lang="en-US" sz="3200" i="1" dirty="0"/>
              <a:t>computational requirements and may need multiple cameras or specialized sensors</a:t>
            </a:r>
            <a:endParaRPr lang="en-US" sz="3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361529"/>
            <a:ext cx="7569128" cy="4764101"/>
          </a:xfrm>
          <a:prstGeom prst="rect">
            <a:avLst/>
          </a:prstGeom>
        </p:spPr>
      </p:pic>
      <p:sp>
        <p:nvSpPr>
          <p:cNvPr id="11" name="TextBox 19"/>
          <p:cNvSpPr txBox="1"/>
          <p:nvPr/>
        </p:nvSpPr>
        <p:spPr>
          <a:xfrm>
            <a:off x="4108126" y="-65749"/>
            <a:ext cx="1005808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Model </a:t>
            </a:r>
            <a:r>
              <a:rPr lang="fr-FR" sz="4000" b="1" dirty="0" err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Selection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: </a:t>
            </a:r>
            <a:r>
              <a:rPr lang="fr-FR" sz="4000" b="1" dirty="0" smtClean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3D Pose </a:t>
            </a:r>
            <a:r>
              <a:rPr lang="fr-FR" sz="4000" b="1" dirty="0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Estimation</a:t>
            </a:r>
            <a:endParaRPr lang="en-US" sz="4000" b="1" dirty="0">
              <a:solidFill>
                <a:srgbClr val="00000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  <p:extLst>
      <p:ext uri="{BB962C8B-B14F-4D97-AF65-F5344CB8AC3E}">
        <p14:creationId xmlns:p14="http://schemas.microsoft.com/office/powerpoint/2010/main" val="1320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1088</Words>
  <Application>Microsoft Office PowerPoint</Application>
  <PresentationFormat>Custom</PresentationFormat>
  <Paragraphs>180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Agrandir Narrow Bold</vt:lpstr>
      <vt:lpstr>Open Sauce</vt:lpstr>
      <vt:lpstr>Open Sauce Medium</vt:lpstr>
      <vt:lpstr>Open Sauce Semi-Bold</vt:lpstr>
      <vt:lpstr>Arial</vt:lpstr>
      <vt:lpstr>Days</vt:lpstr>
      <vt:lpstr>Calibri</vt:lpstr>
      <vt:lpstr>Open Sauce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Pink Professional Business Strategy Presentation</dc:title>
  <dc:creator>mohamed ghaly</dc:creator>
  <cp:lastModifiedBy>Microsoft account</cp:lastModifiedBy>
  <cp:revision>30</cp:revision>
  <dcterms:created xsi:type="dcterms:W3CDTF">2006-08-16T00:00:00Z</dcterms:created>
  <dcterms:modified xsi:type="dcterms:W3CDTF">2025-05-29T01:09:55Z</dcterms:modified>
  <dc:identifier>DAGjaFoDzy8</dc:identifier>
</cp:coreProperties>
</file>